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4" r:id="rId7"/>
    <p:sldId id="261" r:id="rId8"/>
    <p:sldId id="266" r:id="rId9"/>
    <p:sldId id="263"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9697" autoAdjust="0"/>
    <p:restoredTop sz="94610"/>
  </p:normalViewPr>
  <p:slideViewPr>
    <p:cSldViewPr snapToGrid="0" snapToObjects="1">
      <p:cViewPr varScale="1">
        <p:scale>
          <a:sx n="72" d="100"/>
          <a:sy n="72" d="100"/>
        </p:scale>
        <p:origin x="-336" y="-101"/>
      </p:cViewPr>
      <p:guideLst>
        <p:guide orient="horz" pos="2592"/>
        <p:guide pos="4608"/>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9</a:t>
            </a:fld>
            <a:endParaRPr lang="en-US"/>
          </a:p>
        </p:txBody>
      </p:sp>
    </p:spTree>
    <p:extLst>
      <p:ext uri="{BB962C8B-B14F-4D97-AF65-F5344CB8AC3E}">
        <p14:creationId xmlns=""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2"/>
          <p:cNvSpPr/>
          <p:nvPr/>
        </p:nvSpPr>
        <p:spPr>
          <a:xfrm>
            <a:off x="6319599" y="2084784"/>
            <a:ext cx="7477601" cy="1666399"/>
          </a:xfrm>
          <a:prstGeom prst="rect">
            <a:avLst/>
          </a:prstGeom>
          <a:noFill/>
          <a:ln/>
        </p:spPr>
        <p:txBody>
          <a:bodyPr wrap="square" rtlCol="0" anchor="t"/>
          <a:lstStyle/>
          <a:p>
            <a:pPr marL="0" indent="0">
              <a:lnSpc>
                <a:spcPts val="6561"/>
              </a:lnSpc>
              <a:buNone/>
            </a:pPr>
            <a:r>
              <a:rPr lang="en-US" sz="5249" dirty="0">
                <a:solidFill>
                  <a:srgbClr val="1B1B27"/>
                </a:solidFill>
                <a:latin typeface="Raleway" pitchFamily="34" charset="0"/>
                <a:ea typeface="Raleway" pitchFamily="34" charset="-122"/>
                <a:cs typeface="Raleway" pitchFamily="34" charset="-120"/>
              </a:rPr>
              <a:t>ATM Machine with Python using Tkinter</a:t>
            </a:r>
            <a:endParaRPr lang="en-US" sz="5249" dirty="0"/>
          </a:p>
        </p:txBody>
      </p:sp>
      <p:sp>
        <p:nvSpPr>
          <p:cNvPr id="5" name="Text 3"/>
          <p:cNvSpPr/>
          <p:nvPr/>
        </p:nvSpPr>
        <p:spPr>
          <a:xfrm>
            <a:off x="6319599" y="4084439"/>
            <a:ext cx="7477601"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Welcome to our presentation on how to create an ATM machine with Python and the Tkinter graphical user interface library. In this session, we will explore the Tkinter library and demonstrate how to develop the functionalities of an ATM machine using Python.</a:t>
            </a:r>
            <a:endParaRPr lang="en-US" sz="1750" dirty="0"/>
          </a:p>
        </p:txBody>
      </p:sp>
      <p:sp>
        <p:nvSpPr>
          <p:cNvPr id="6" name="Shape 4"/>
          <p:cNvSpPr/>
          <p:nvPr/>
        </p:nvSpPr>
        <p:spPr>
          <a:xfrm>
            <a:off x="6319599" y="5772626"/>
            <a:ext cx="355402" cy="355402"/>
          </a:xfrm>
          <a:prstGeom prst="roundRect">
            <a:avLst>
              <a:gd name="adj" fmla="val 25726039"/>
            </a:avLst>
          </a:prstGeom>
          <a:noFill/>
          <a:ln w="7620">
            <a:solidFill>
              <a:srgbClr val="FFFFFF"/>
            </a:solidFill>
            <a:prstDash val="solid"/>
          </a:ln>
        </p:spPr>
      </p:sp>
      <p:sp>
        <p:nvSpPr>
          <p:cNvPr id="8" name="Text 5"/>
          <p:cNvSpPr/>
          <p:nvPr/>
        </p:nvSpPr>
        <p:spPr>
          <a:xfrm>
            <a:off x="6319599" y="5772626"/>
            <a:ext cx="2735580" cy="388858"/>
          </a:xfrm>
          <a:prstGeom prst="rect">
            <a:avLst/>
          </a:prstGeom>
          <a:noFill/>
          <a:ln/>
        </p:spPr>
        <p:txBody>
          <a:bodyPr wrap="none" rtlCol="0" anchor="t"/>
          <a:lstStyle/>
          <a:p>
            <a:pPr marL="0" indent="0" algn="l">
              <a:lnSpc>
                <a:spcPts val="3062"/>
              </a:lnSpc>
              <a:buNone/>
            </a:pPr>
            <a:r>
              <a:rPr lang="en-US" sz="2187" b="1" dirty="0">
                <a:solidFill>
                  <a:srgbClr val="3C3939"/>
                </a:solidFill>
                <a:latin typeface="Roboto" pitchFamily="34" charset="0"/>
                <a:ea typeface="Roboto" pitchFamily="34" charset="-122"/>
                <a:cs typeface="Roboto" pitchFamily="34" charset="-120"/>
              </a:rPr>
              <a:t>B</a:t>
            </a:r>
            <a:r>
              <a:rPr lang="en-US" sz="2187" b="1" dirty="0" smtClean="0">
                <a:solidFill>
                  <a:srgbClr val="3C3939"/>
                </a:solidFill>
                <a:latin typeface="Roboto" pitchFamily="34" charset="0"/>
                <a:ea typeface="Roboto" pitchFamily="34" charset="-122"/>
                <a:cs typeface="Roboto" pitchFamily="34" charset="-120"/>
              </a:rPr>
              <a:t>y </a:t>
            </a:r>
            <a:r>
              <a:rPr lang="en-US" sz="2187" b="1" dirty="0">
                <a:solidFill>
                  <a:srgbClr val="3C3939"/>
                </a:solidFill>
                <a:latin typeface="Roboto" pitchFamily="34" charset="0"/>
                <a:ea typeface="Roboto" pitchFamily="34" charset="-122"/>
                <a:cs typeface="Roboto" pitchFamily="34" charset="-120"/>
              </a:rPr>
              <a:t>Mohammad Shahid</a:t>
            </a:r>
            <a:endParaRPr lang="en-US" sz="2187" dirty="0"/>
          </a:p>
        </p:txBody>
      </p:sp>
      <p:pic>
        <p:nvPicPr>
          <p:cNvPr id="9" name="Image 1"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2"/>
          <p:cNvSpPr/>
          <p:nvPr/>
        </p:nvSpPr>
        <p:spPr>
          <a:xfrm>
            <a:off x="2037993" y="3367921"/>
            <a:ext cx="739140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Introduction to ATM Machine</a:t>
            </a:r>
            <a:endParaRPr lang="en-US" sz="4374" dirty="0"/>
          </a:p>
        </p:txBody>
      </p:sp>
      <p:sp>
        <p:nvSpPr>
          <p:cNvPr id="5" name="Text 3"/>
          <p:cNvSpPr/>
          <p:nvPr/>
        </p:nvSpPr>
        <p:spPr>
          <a:xfrm>
            <a:off x="2393394" y="4395549"/>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An overview of the concept of an Automated Teller Machine (ATM).</a:t>
            </a:r>
            <a:endParaRPr lang="en-US" sz="1750" dirty="0"/>
          </a:p>
        </p:txBody>
      </p:sp>
      <p:sp>
        <p:nvSpPr>
          <p:cNvPr id="6" name="Text 4"/>
          <p:cNvSpPr/>
          <p:nvPr/>
        </p:nvSpPr>
        <p:spPr>
          <a:xfrm>
            <a:off x="2393394" y="4839772"/>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History of ATM with some interesting facts.</a:t>
            </a:r>
            <a:endParaRPr lang="en-US" sz="1750" dirty="0"/>
          </a:p>
        </p:txBody>
      </p:sp>
      <p:sp>
        <p:nvSpPr>
          <p:cNvPr id="7" name="Text 5"/>
          <p:cNvSpPr/>
          <p:nvPr/>
        </p:nvSpPr>
        <p:spPr>
          <a:xfrm>
            <a:off x="2393394" y="5283994"/>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The benefits of using an ATM and the different types of ATM machines available.</a:t>
            </a:r>
            <a:endParaRPr lang="en-US" sz="1750" dirty="0"/>
          </a:p>
        </p:txBody>
      </p:sp>
      <p:sp>
        <p:nvSpPr>
          <p:cNvPr id="8" name="Text 6"/>
          <p:cNvSpPr/>
          <p:nvPr/>
        </p:nvSpPr>
        <p:spPr>
          <a:xfrm>
            <a:off x="2393394" y="5728216"/>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The challenges and limitations of current ATM machines and future expectations.</a:t>
            </a:r>
            <a:endParaRPr lang="en-US" sz="1750" dirty="0"/>
          </a:p>
        </p:txBody>
      </p:sp>
      <p:pic>
        <p:nvPicPr>
          <p:cNvPr id="9" name="Image 0" descr="preencoded.png"/>
          <p:cNvPicPr>
            <a:picLocks noChangeAspect="1"/>
          </p:cNvPicPr>
          <p:nvPr/>
        </p:nvPicPr>
        <p:blipFill>
          <a:blip r:embed="rId3"/>
          <a:stretch>
            <a:fillRect/>
          </a:stretch>
        </p:blipFill>
        <p:spPr>
          <a:xfrm>
            <a:off x="0" y="0"/>
            <a:ext cx="14630400" cy="122205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14069" y="3067883"/>
            <a:ext cx="6888480" cy="694373"/>
          </a:xfrm>
          <a:prstGeom prst="rect">
            <a:avLst/>
          </a:prstGeom>
          <a:noFill/>
          <a:ln/>
        </p:spPr>
        <p:txBody>
          <a:bodyPr wrap="none" rtlCol="0" anchor="t"/>
          <a:lstStyle/>
          <a:p>
            <a:pPr marL="0" indent="0">
              <a:lnSpc>
                <a:spcPts val="5468"/>
              </a:lnSpc>
              <a:buNone/>
            </a:pPr>
            <a:r>
              <a:rPr lang="en-US" sz="4374" dirty="0" smtClean="0">
                <a:solidFill>
                  <a:srgbClr val="1B1B27"/>
                </a:solidFill>
                <a:latin typeface="Raleway" pitchFamily="34" charset="0"/>
                <a:ea typeface="Raleway" pitchFamily="34" charset="-122"/>
                <a:cs typeface="Raleway" pitchFamily="34" charset="-120"/>
              </a:rPr>
              <a:t> Overview </a:t>
            </a:r>
            <a:r>
              <a:rPr lang="en-US" sz="4374" dirty="0">
                <a:solidFill>
                  <a:srgbClr val="1B1B27"/>
                </a:solidFill>
                <a:latin typeface="Raleway" pitchFamily="34" charset="0"/>
                <a:ea typeface="Raleway" pitchFamily="34" charset="-122"/>
                <a:cs typeface="Raleway" pitchFamily="34" charset="-120"/>
              </a:rPr>
              <a:t>of Tkinter Library</a:t>
            </a:r>
            <a:endParaRPr lang="en-US" sz="4374" dirty="0"/>
          </a:p>
        </p:txBody>
      </p:sp>
      <p:sp>
        <p:nvSpPr>
          <p:cNvPr id="7" name="Text 4"/>
          <p:cNvSpPr/>
          <p:nvPr/>
        </p:nvSpPr>
        <p:spPr>
          <a:xfrm>
            <a:off x="347416" y="3962995"/>
            <a:ext cx="10554414" cy="1066205"/>
          </a:xfrm>
          <a:prstGeom prst="rect">
            <a:avLst/>
          </a:prstGeom>
          <a:noFill/>
          <a:ln/>
        </p:spPr>
        <p:txBody>
          <a:bodyPr wrap="square" rtlCol="0" anchor="t"/>
          <a:lstStyle/>
          <a:p>
            <a:pPr marL="0" indent="0" algn="just">
              <a:lnSpc>
                <a:spcPts val="2799"/>
              </a:lnSpc>
              <a:buNone/>
            </a:pPr>
            <a:r>
              <a:rPr lang="en-US" sz="1750" dirty="0">
                <a:solidFill>
                  <a:srgbClr val="3C3939"/>
                </a:solidFill>
                <a:latin typeface="Roboto" pitchFamily="34" charset="0"/>
                <a:ea typeface="Roboto" pitchFamily="34" charset="-122"/>
                <a:cs typeface="Roboto" pitchFamily="34" charset="-120"/>
              </a:rPr>
              <a:t>Tkinter is a GUI library that allows Python programmers to create windows, dialogs, </a:t>
            </a:r>
            <a:endParaRPr lang="en-US" sz="1750" dirty="0" smtClean="0">
              <a:solidFill>
                <a:srgbClr val="3C3939"/>
              </a:solidFill>
              <a:latin typeface="Roboto" pitchFamily="34" charset="0"/>
              <a:ea typeface="Roboto" pitchFamily="34" charset="-122"/>
              <a:cs typeface="Roboto" pitchFamily="34" charset="-120"/>
            </a:endParaRPr>
          </a:p>
          <a:p>
            <a:pPr marL="0" indent="0" algn="just">
              <a:lnSpc>
                <a:spcPts val="2799"/>
              </a:lnSpc>
              <a:buNone/>
            </a:pPr>
            <a:r>
              <a:rPr lang="en-US" sz="1750" dirty="0" smtClean="0">
                <a:solidFill>
                  <a:srgbClr val="3C3939"/>
                </a:solidFill>
                <a:latin typeface="Roboto" pitchFamily="34" charset="0"/>
                <a:ea typeface="Roboto" pitchFamily="34" charset="-122"/>
                <a:cs typeface="Roboto" pitchFamily="34" charset="-120"/>
              </a:rPr>
              <a:t>and </a:t>
            </a:r>
            <a:r>
              <a:rPr lang="en-US" sz="1750" dirty="0">
                <a:solidFill>
                  <a:srgbClr val="3C3939"/>
                </a:solidFill>
                <a:latin typeface="Roboto" pitchFamily="34" charset="0"/>
                <a:ea typeface="Roboto" pitchFamily="34" charset="-122"/>
                <a:cs typeface="Roboto" pitchFamily="34" charset="-120"/>
              </a:rPr>
              <a:t>other GUI applications that run on Windows, macOS, and Linux. </a:t>
            </a:r>
            <a:r>
              <a:rPr lang="en-US" sz="1750" dirty="0" smtClean="0">
                <a:solidFill>
                  <a:srgbClr val="3C3939"/>
                </a:solidFill>
                <a:latin typeface="Roboto" pitchFamily="34" charset="0"/>
                <a:ea typeface="Roboto" pitchFamily="34" charset="-122"/>
                <a:cs typeface="Roboto" pitchFamily="34" charset="-120"/>
              </a:rPr>
              <a:t>This </a:t>
            </a:r>
            <a:r>
              <a:rPr lang="en-US" sz="1750" dirty="0">
                <a:solidFill>
                  <a:srgbClr val="3C3939"/>
                </a:solidFill>
                <a:latin typeface="Roboto" pitchFamily="34" charset="0"/>
                <a:ea typeface="Roboto" pitchFamily="34" charset="-122"/>
                <a:cs typeface="Roboto" pitchFamily="34" charset="-120"/>
              </a:rPr>
              <a:t>section </a:t>
            </a:r>
            <a:endParaRPr lang="en-US" sz="1750" dirty="0" smtClean="0">
              <a:solidFill>
                <a:srgbClr val="3C3939"/>
              </a:solidFill>
              <a:latin typeface="Roboto" pitchFamily="34" charset="0"/>
              <a:ea typeface="Roboto" pitchFamily="34" charset="-122"/>
              <a:cs typeface="Roboto" pitchFamily="34" charset="-120"/>
            </a:endParaRPr>
          </a:p>
          <a:p>
            <a:pPr marL="0" indent="0" algn="just">
              <a:lnSpc>
                <a:spcPts val="2799"/>
              </a:lnSpc>
              <a:buNone/>
            </a:pPr>
            <a:r>
              <a:rPr lang="en-US" sz="1750" dirty="0" smtClean="0">
                <a:solidFill>
                  <a:srgbClr val="3C3939"/>
                </a:solidFill>
                <a:latin typeface="Roboto" pitchFamily="34" charset="0"/>
                <a:ea typeface="Roboto" pitchFamily="34" charset="-122"/>
                <a:cs typeface="Roboto" pitchFamily="34" charset="-120"/>
              </a:rPr>
              <a:t>explores </a:t>
            </a:r>
            <a:r>
              <a:rPr lang="en-US" sz="1750" dirty="0">
                <a:solidFill>
                  <a:srgbClr val="3C3939"/>
                </a:solidFill>
                <a:latin typeface="Roboto" pitchFamily="34" charset="0"/>
                <a:ea typeface="Roboto" pitchFamily="34" charset="-122"/>
                <a:cs typeface="Roboto" pitchFamily="34" charset="-120"/>
              </a:rPr>
              <a:t>the features of the Tkinter library and shows how it can be used to develop </a:t>
            </a:r>
            <a:endParaRPr lang="en-US" sz="1750" dirty="0" smtClean="0">
              <a:solidFill>
                <a:srgbClr val="3C3939"/>
              </a:solidFill>
              <a:latin typeface="Roboto" pitchFamily="34" charset="0"/>
              <a:ea typeface="Roboto" pitchFamily="34" charset="-122"/>
              <a:cs typeface="Roboto" pitchFamily="34" charset="-120"/>
            </a:endParaRPr>
          </a:p>
          <a:p>
            <a:pPr marL="0" indent="0" algn="just">
              <a:lnSpc>
                <a:spcPts val="2799"/>
              </a:lnSpc>
              <a:buNone/>
            </a:pPr>
            <a:r>
              <a:rPr lang="en-US" sz="1750" dirty="0" smtClean="0">
                <a:solidFill>
                  <a:srgbClr val="3C3939"/>
                </a:solidFill>
                <a:latin typeface="Roboto" pitchFamily="34" charset="0"/>
                <a:ea typeface="Roboto" pitchFamily="34" charset="-122"/>
                <a:cs typeface="Roboto" pitchFamily="34" charset="-120"/>
              </a:rPr>
              <a:t>an </a:t>
            </a:r>
            <a:r>
              <a:rPr lang="en-US" sz="1750" dirty="0">
                <a:solidFill>
                  <a:srgbClr val="3C3939"/>
                </a:solidFill>
                <a:latin typeface="Roboto" pitchFamily="34" charset="0"/>
                <a:ea typeface="Roboto" pitchFamily="34" charset="-122"/>
                <a:cs typeface="Roboto" pitchFamily="34" charset="-120"/>
              </a:rPr>
              <a:t>ATM machine GUI.</a:t>
            </a:r>
            <a:endParaRPr lang="en-US" sz="1750" dirty="0"/>
          </a:p>
        </p:txBody>
      </p:sp>
      <p:pic>
        <p:nvPicPr>
          <p:cNvPr id="9" name="Image 0" descr="preencoded.png"/>
          <p:cNvPicPr>
            <a:picLocks noChangeAspect="1"/>
          </p:cNvPicPr>
          <p:nvPr/>
        </p:nvPicPr>
        <p:blipFill>
          <a:blip r:embed="rId4"/>
          <a:stretch>
            <a:fillRect/>
          </a:stretch>
        </p:blipFill>
        <p:spPr>
          <a:xfrm>
            <a:off x="0" y="0"/>
            <a:ext cx="14630400" cy="1222058"/>
          </a:xfrm>
          <a:prstGeom prst="rect">
            <a:avLst/>
          </a:prstGeom>
        </p:spPr>
      </p:pic>
      <p:pic>
        <p:nvPicPr>
          <p:cNvPr id="10" name="Picture 9" descr="9.png"/>
          <p:cNvPicPr>
            <a:picLocks noChangeAspect="1"/>
          </p:cNvPicPr>
          <p:nvPr/>
        </p:nvPicPr>
        <p:blipFill>
          <a:blip r:embed="rId5"/>
          <a:stretch>
            <a:fillRect/>
          </a:stretch>
        </p:blipFill>
        <p:spPr>
          <a:xfrm>
            <a:off x="8867553" y="1222058"/>
            <a:ext cx="5762847" cy="700754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2"/>
          <p:cNvSpPr/>
          <p:nvPr/>
        </p:nvSpPr>
        <p:spPr>
          <a:xfrm>
            <a:off x="446568" y="3462957"/>
            <a:ext cx="9715500" cy="694373"/>
          </a:xfrm>
          <a:prstGeom prst="rect">
            <a:avLst/>
          </a:prstGeom>
          <a:noFill/>
          <a:ln/>
        </p:spPr>
        <p:txBody>
          <a:bodyPr wrap="none" rtlCol="0" anchor="t"/>
          <a:lstStyle/>
          <a:p>
            <a:pPr marL="0" indent="0">
              <a:lnSpc>
                <a:spcPts val="5468"/>
              </a:lnSpc>
              <a:buNone/>
            </a:pPr>
            <a:r>
              <a:rPr lang="en-US" sz="4374" dirty="0" smtClean="0">
                <a:solidFill>
                  <a:srgbClr val="1B1B27"/>
                </a:solidFill>
                <a:latin typeface="Raleway" pitchFamily="34" charset="0"/>
                <a:ea typeface="Raleway" pitchFamily="34" charset="-122"/>
              </a:rPr>
              <a:t>Making Frames</a:t>
            </a:r>
            <a:endParaRPr lang="en-US" sz="4374" dirty="0"/>
          </a:p>
        </p:txBody>
      </p:sp>
      <p:sp>
        <p:nvSpPr>
          <p:cNvPr id="5" name="Text 3"/>
          <p:cNvSpPr/>
          <p:nvPr/>
        </p:nvSpPr>
        <p:spPr>
          <a:xfrm>
            <a:off x="446568" y="4303237"/>
            <a:ext cx="10554414" cy="1066205"/>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Here we will explore how to </a:t>
            </a:r>
            <a:r>
              <a:rPr lang="en-US" sz="1750" dirty="0" smtClean="0">
                <a:solidFill>
                  <a:srgbClr val="3C3939"/>
                </a:solidFill>
                <a:latin typeface="Roboto" pitchFamily="34" charset="0"/>
                <a:ea typeface="Roboto" pitchFamily="34" charset="-122"/>
                <a:cs typeface="Roboto" pitchFamily="34" charset="-120"/>
              </a:rPr>
              <a:t>make frames of ATM system . </a:t>
            </a:r>
          </a:p>
          <a:p>
            <a:pPr marL="0" indent="0">
              <a:lnSpc>
                <a:spcPts val="2799"/>
              </a:lnSpc>
              <a:buNone/>
            </a:pPr>
            <a:r>
              <a:rPr lang="en-US" sz="1750" dirty="0" smtClean="0">
                <a:solidFill>
                  <a:srgbClr val="3C3939"/>
                </a:solidFill>
                <a:latin typeface="Roboto" pitchFamily="34" charset="0"/>
                <a:ea typeface="Roboto" pitchFamily="34" charset="-122"/>
                <a:cs typeface="Roboto" pitchFamily="34" charset="-120"/>
              </a:rPr>
              <a:t>For example: as you can see in the image I have defined</a:t>
            </a:r>
          </a:p>
          <a:p>
            <a:pPr marL="0" indent="0">
              <a:lnSpc>
                <a:spcPts val="2799"/>
              </a:lnSpc>
              <a:buNone/>
            </a:pPr>
            <a:r>
              <a:rPr lang="en-US" sz="1750" dirty="0" smtClean="0">
                <a:solidFill>
                  <a:srgbClr val="3C3939"/>
                </a:solidFill>
                <a:latin typeface="Roboto" pitchFamily="34" charset="0"/>
                <a:ea typeface="Roboto" pitchFamily="34" charset="-122"/>
              </a:rPr>
              <a:t>Main Frame and </a:t>
            </a:r>
            <a:r>
              <a:rPr lang="en-US" sz="1750" dirty="0" smtClean="0">
                <a:solidFill>
                  <a:srgbClr val="3C3939"/>
                </a:solidFill>
                <a:latin typeface="Roboto" pitchFamily="34" charset="0"/>
                <a:ea typeface="Roboto" pitchFamily="34" charset="-122"/>
              </a:rPr>
              <a:t>T</a:t>
            </a:r>
            <a:r>
              <a:rPr lang="en-US" sz="1750" dirty="0" smtClean="0">
                <a:solidFill>
                  <a:srgbClr val="3C3939"/>
                </a:solidFill>
                <a:latin typeface="Roboto" pitchFamily="34" charset="0"/>
                <a:ea typeface="Roboto" pitchFamily="34" charset="-122"/>
              </a:rPr>
              <a:t>op Frames and also defined their border,</a:t>
            </a:r>
          </a:p>
          <a:p>
            <a:pPr marL="0" indent="0">
              <a:lnSpc>
                <a:spcPts val="2799"/>
              </a:lnSpc>
              <a:buNone/>
            </a:pPr>
            <a:r>
              <a:rPr lang="en-US" sz="1750" dirty="0" smtClean="0">
                <a:solidFill>
                  <a:srgbClr val="3C3939"/>
                </a:solidFill>
                <a:latin typeface="Roboto" pitchFamily="34" charset="0"/>
                <a:ea typeface="Roboto" pitchFamily="34" charset="-122"/>
              </a:rPr>
              <a:t>Width, height and relief by using function frame.</a:t>
            </a:r>
            <a:endParaRPr lang="en-US" sz="1750" dirty="0" smtClean="0">
              <a:solidFill>
                <a:srgbClr val="3C3939"/>
              </a:solidFill>
              <a:latin typeface="Roboto" pitchFamily="34" charset="0"/>
              <a:ea typeface="Roboto" pitchFamily="34" charset="-122"/>
            </a:endParaRPr>
          </a:p>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0" y="0"/>
            <a:ext cx="14630400" cy="1222058"/>
          </a:xfrm>
          <a:prstGeom prst="rect">
            <a:avLst/>
          </a:prstGeom>
        </p:spPr>
      </p:pic>
      <p:pic>
        <p:nvPicPr>
          <p:cNvPr id="7" name="Picture 6" descr="3.png"/>
          <p:cNvPicPr>
            <a:picLocks noChangeAspect="1"/>
          </p:cNvPicPr>
          <p:nvPr/>
        </p:nvPicPr>
        <p:blipFill>
          <a:blip r:embed="rId4"/>
          <a:stretch>
            <a:fillRect/>
          </a:stretch>
        </p:blipFill>
        <p:spPr>
          <a:xfrm>
            <a:off x="6765878" y="1222058"/>
            <a:ext cx="7864522" cy="700754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27503"/>
            <a:ext cx="14630400" cy="8229600"/>
          </a:xfrm>
          <a:prstGeom prst="rect">
            <a:avLst/>
          </a:prstGeom>
          <a:solidFill>
            <a:srgbClr val="FFFFFF">
              <a:alpha val="75000"/>
            </a:srgbClr>
          </a:solidFill>
          <a:ln w="7620">
            <a:solidFill>
              <a:srgbClr val="FFFFFF">
                <a:alpha val="64000"/>
              </a:srgbClr>
            </a:solidFill>
            <a:prstDash val="solid"/>
          </a:ln>
        </p:spPr>
      </p:sp>
      <p:sp>
        <p:nvSpPr>
          <p:cNvPr id="4" name="Text 2"/>
          <p:cNvSpPr/>
          <p:nvPr/>
        </p:nvSpPr>
        <p:spPr>
          <a:xfrm>
            <a:off x="833199" y="2365296"/>
            <a:ext cx="7477601" cy="1388745"/>
          </a:xfrm>
          <a:prstGeom prst="rect">
            <a:avLst/>
          </a:prstGeom>
          <a:noFill/>
          <a:ln/>
        </p:spPr>
        <p:txBody>
          <a:bodyPr wrap="squar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Adding Functions to the GUI Buttons</a:t>
            </a:r>
            <a:endParaRPr lang="en-US" sz="4374" dirty="0"/>
          </a:p>
        </p:txBody>
      </p:sp>
      <p:sp>
        <p:nvSpPr>
          <p:cNvPr id="5" name="Text 3"/>
          <p:cNvSpPr/>
          <p:nvPr/>
        </p:nvSpPr>
        <p:spPr>
          <a:xfrm>
            <a:off x="833199" y="4087297"/>
            <a:ext cx="7477601" cy="1777008"/>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This section teaches how to add functionalities to the different buttons designed in the GUI. The ATM machine comprises several buttons; this section will provide a detailed explanation on how to code these buttons to simulate various transactions such as a cash withdrawal, balance inquiry, etc.</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9583" y="2562234"/>
            <a:ext cx="5309082" cy="764889"/>
          </a:xfrm>
          <a:prstGeom prst="rect">
            <a:avLst/>
          </a:prstGeom>
        </p:spPr>
        <p:txBody>
          <a:bodyPr wrap="none">
            <a:spAutoFit/>
          </a:bodyPr>
          <a:lstStyle/>
          <a:p>
            <a:pPr>
              <a:lnSpc>
                <a:spcPts val="5468"/>
              </a:lnSpc>
            </a:pPr>
            <a:r>
              <a:rPr lang="en-US" sz="4370" dirty="0" smtClean="0">
                <a:solidFill>
                  <a:srgbClr val="1B1B27"/>
                </a:solidFill>
                <a:latin typeface="Raleway" pitchFamily="34" charset="0"/>
                <a:ea typeface="Raleway" pitchFamily="34" charset="-122"/>
                <a:cs typeface="Raleway" pitchFamily="34" charset="-120"/>
              </a:rPr>
              <a:t>Making ATM Buttons</a:t>
            </a:r>
            <a:endParaRPr lang="en-US" sz="4370" dirty="0"/>
          </a:p>
        </p:txBody>
      </p:sp>
      <p:sp>
        <p:nvSpPr>
          <p:cNvPr id="5" name="Rectangle 4"/>
          <p:cNvSpPr/>
          <p:nvPr/>
        </p:nvSpPr>
        <p:spPr>
          <a:xfrm>
            <a:off x="459583" y="3503011"/>
            <a:ext cx="7315200" cy="2246769"/>
          </a:xfrm>
          <a:prstGeom prst="rect">
            <a:avLst/>
          </a:prstGeom>
        </p:spPr>
        <p:txBody>
          <a:bodyPr>
            <a:spAutoFit/>
          </a:bodyPr>
          <a:lstStyle/>
          <a:p>
            <a:pPr>
              <a:lnSpc>
                <a:spcPts val="2799"/>
              </a:lnSpc>
            </a:pPr>
            <a:r>
              <a:rPr lang="en-US" dirty="0" smtClean="0">
                <a:solidFill>
                  <a:srgbClr val="3C3939"/>
                </a:solidFill>
                <a:latin typeface="Roboto" pitchFamily="34" charset="0"/>
                <a:ea typeface="Roboto" pitchFamily="34" charset="-122"/>
              </a:rPr>
              <a:t>Firstly we import the button image using </a:t>
            </a:r>
            <a:r>
              <a:rPr lang="en-US" dirty="0" err="1" smtClean="0">
                <a:solidFill>
                  <a:srgbClr val="3C3939"/>
                </a:solidFill>
                <a:latin typeface="Roboto" pitchFamily="34" charset="0"/>
                <a:ea typeface="Roboto" pitchFamily="34" charset="-122"/>
              </a:rPr>
              <a:t>PhotoImage</a:t>
            </a:r>
            <a:endParaRPr lang="en-US" dirty="0" smtClean="0">
              <a:solidFill>
                <a:srgbClr val="3C3939"/>
              </a:solidFill>
              <a:latin typeface="Roboto" pitchFamily="34" charset="0"/>
              <a:ea typeface="Roboto" pitchFamily="34" charset="-122"/>
            </a:endParaRPr>
          </a:p>
          <a:p>
            <a:pPr>
              <a:lnSpc>
                <a:spcPts val="2799"/>
              </a:lnSpc>
            </a:pPr>
            <a:r>
              <a:rPr lang="en-US" dirty="0" smtClean="0">
                <a:solidFill>
                  <a:srgbClr val="3C3939"/>
                </a:solidFill>
                <a:latin typeface="Roboto" pitchFamily="34" charset="0"/>
                <a:ea typeface="Roboto" pitchFamily="34" charset="-122"/>
              </a:rPr>
              <a:t>(file=“rArrow.png”) and then make the no. of buttons that</a:t>
            </a:r>
          </a:p>
          <a:p>
            <a:pPr>
              <a:lnSpc>
                <a:spcPts val="2799"/>
              </a:lnSpc>
            </a:pPr>
            <a:r>
              <a:rPr lang="en-US" dirty="0" smtClean="0">
                <a:solidFill>
                  <a:srgbClr val="3C3939"/>
                </a:solidFill>
                <a:latin typeface="Roboto" pitchFamily="34" charset="0"/>
                <a:ea typeface="Roboto" pitchFamily="34" charset="-122"/>
              </a:rPr>
              <a:t>We want to use in our ATM system and set their height,</a:t>
            </a:r>
          </a:p>
          <a:p>
            <a:pPr>
              <a:lnSpc>
                <a:spcPts val="2799"/>
              </a:lnSpc>
            </a:pPr>
            <a:r>
              <a:rPr lang="en-US" dirty="0" err="1" smtClean="0">
                <a:solidFill>
                  <a:srgbClr val="3C3939"/>
                </a:solidFill>
                <a:latin typeface="Roboto" pitchFamily="34" charset="0"/>
                <a:ea typeface="Roboto" pitchFamily="34" charset="-122"/>
              </a:rPr>
              <a:t>Width,state,command</a:t>
            </a:r>
            <a:r>
              <a:rPr lang="en-US" dirty="0" smtClean="0">
                <a:solidFill>
                  <a:srgbClr val="3C3939"/>
                </a:solidFill>
                <a:latin typeface="Roboto" pitchFamily="34" charset="0"/>
                <a:ea typeface="Roboto" pitchFamily="34" charset="-122"/>
              </a:rPr>
              <a:t> of function that we want to use as </a:t>
            </a:r>
          </a:p>
          <a:p>
            <a:pPr>
              <a:lnSpc>
                <a:spcPts val="2799"/>
              </a:lnSpc>
            </a:pPr>
            <a:r>
              <a:rPr lang="en-US" dirty="0" smtClean="0">
                <a:solidFill>
                  <a:srgbClr val="3C3939"/>
                </a:solidFill>
                <a:latin typeface="Roboto" pitchFamily="34" charset="0"/>
                <a:ea typeface="Roboto" pitchFamily="34" charset="-122"/>
              </a:rPr>
              <a:t>You can see in image that I made the upper clickable </a:t>
            </a:r>
          </a:p>
          <a:p>
            <a:pPr>
              <a:lnSpc>
                <a:spcPts val="2799"/>
              </a:lnSpc>
            </a:pPr>
            <a:r>
              <a:rPr lang="en-US" dirty="0" smtClean="0">
                <a:solidFill>
                  <a:srgbClr val="3C3939"/>
                </a:solidFill>
                <a:latin typeface="Roboto" pitchFamily="34" charset="0"/>
                <a:ea typeface="Roboto" pitchFamily="34" charset="-122"/>
              </a:rPr>
              <a:t>Buttons and Pin </a:t>
            </a:r>
            <a:r>
              <a:rPr lang="en-US" dirty="0" err="1" smtClean="0">
                <a:solidFill>
                  <a:srgbClr val="3C3939"/>
                </a:solidFill>
                <a:latin typeface="Roboto" pitchFamily="34" charset="0"/>
                <a:ea typeface="Roboto" pitchFamily="34" charset="-122"/>
              </a:rPr>
              <a:t>enterting</a:t>
            </a:r>
            <a:r>
              <a:rPr lang="en-US" dirty="0" smtClean="0">
                <a:solidFill>
                  <a:srgbClr val="3C3939"/>
                </a:solidFill>
                <a:latin typeface="Roboto" pitchFamily="34" charset="0"/>
                <a:ea typeface="Roboto" pitchFamily="34" charset="-122"/>
              </a:rPr>
              <a:t> buttons of the ATM system </a:t>
            </a:r>
            <a:endParaRPr lang="en-US" dirty="0"/>
          </a:p>
        </p:txBody>
      </p:sp>
      <p:pic>
        <p:nvPicPr>
          <p:cNvPr id="6" name="Picture 5" descr="6.png"/>
          <p:cNvPicPr>
            <a:picLocks noChangeAspect="1"/>
          </p:cNvPicPr>
          <p:nvPr/>
        </p:nvPicPr>
        <p:blipFill>
          <a:blip r:embed="rId2"/>
          <a:stretch>
            <a:fillRect/>
          </a:stretch>
        </p:blipFill>
        <p:spPr>
          <a:xfrm>
            <a:off x="6758889" y="1403498"/>
            <a:ext cx="7871511" cy="6826102"/>
          </a:xfrm>
          <a:prstGeom prst="rect">
            <a:avLst/>
          </a:prstGeom>
        </p:spPr>
      </p:pic>
      <p:pic>
        <p:nvPicPr>
          <p:cNvPr id="3" name="Image 0" descr="preencoded.png"/>
          <p:cNvPicPr>
            <a:picLocks noChangeAspect="1"/>
          </p:cNvPicPr>
          <p:nvPr/>
        </p:nvPicPr>
        <p:blipFill>
          <a:blip r:embed="rId3"/>
          <a:stretch>
            <a:fillRect/>
          </a:stretch>
        </p:blipFill>
        <p:spPr>
          <a:xfrm>
            <a:off x="0" y="0"/>
            <a:ext cx="14630400" cy="140349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2"/>
          <p:cNvSpPr/>
          <p:nvPr/>
        </p:nvSpPr>
        <p:spPr>
          <a:xfrm>
            <a:off x="6319599" y="2542937"/>
            <a:ext cx="7477601" cy="1388745"/>
          </a:xfrm>
          <a:prstGeom prst="rect">
            <a:avLst/>
          </a:prstGeom>
          <a:noFill/>
          <a:ln/>
        </p:spPr>
        <p:txBody>
          <a:bodyPr wrap="squar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Simulating the ATM Transactions</a:t>
            </a:r>
            <a:endParaRPr lang="en-US" sz="4374" dirty="0"/>
          </a:p>
        </p:txBody>
      </p:sp>
      <p:sp>
        <p:nvSpPr>
          <p:cNvPr id="5" name="Text 3"/>
          <p:cNvSpPr/>
          <p:nvPr/>
        </p:nvSpPr>
        <p:spPr>
          <a:xfrm>
            <a:off x="6319599" y="4264938"/>
            <a:ext cx="7477601"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In this section, we will simulate various ATM transactions in the GUI window we created earlier in the tutorial. Here we will demonstrate how to code some of the critical transactions such as cash withdrawals, balance inquiries, and deposit transactions.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1403498"/>
          </a:xfrm>
          <a:prstGeom prst="rect">
            <a:avLst/>
          </a:prstGeom>
        </p:spPr>
      </p:pic>
      <p:pic>
        <p:nvPicPr>
          <p:cNvPr id="3" name="Picture 2" descr="4.png"/>
          <p:cNvPicPr>
            <a:picLocks noChangeAspect="1"/>
          </p:cNvPicPr>
          <p:nvPr/>
        </p:nvPicPr>
        <p:blipFill>
          <a:blip r:embed="rId3"/>
          <a:stretch>
            <a:fillRect/>
          </a:stretch>
        </p:blipFill>
        <p:spPr>
          <a:xfrm>
            <a:off x="7687340" y="1403498"/>
            <a:ext cx="6943060" cy="6826102"/>
          </a:xfrm>
          <a:prstGeom prst="rect">
            <a:avLst/>
          </a:prstGeom>
        </p:spPr>
      </p:pic>
      <p:sp>
        <p:nvSpPr>
          <p:cNvPr id="4" name="Rectangle 3"/>
          <p:cNvSpPr/>
          <p:nvPr/>
        </p:nvSpPr>
        <p:spPr>
          <a:xfrm>
            <a:off x="265813" y="2286655"/>
            <a:ext cx="7145674" cy="764889"/>
          </a:xfrm>
          <a:prstGeom prst="rect">
            <a:avLst/>
          </a:prstGeom>
        </p:spPr>
        <p:txBody>
          <a:bodyPr wrap="none">
            <a:spAutoFit/>
          </a:bodyPr>
          <a:lstStyle/>
          <a:p>
            <a:pPr>
              <a:lnSpc>
                <a:spcPts val="5468"/>
              </a:lnSpc>
            </a:pPr>
            <a:r>
              <a:rPr lang="en-US" sz="4370" dirty="0" smtClean="0">
                <a:solidFill>
                  <a:srgbClr val="1B1B27"/>
                </a:solidFill>
                <a:latin typeface="Raleway" pitchFamily="34" charset="0"/>
                <a:ea typeface="Raleway" pitchFamily="34" charset="-122"/>
              </a:rPr>
              <a:t>Defining  ATM Transactions </a:t>
            </a:r>
            <a:endParaRPr lang="en-US" sz="4370" dirty="0"/>
          </a:p>
        </p:txBody>
      </p:sp>
      <p:sp>
        <p:nvSpPr>
          <p:cNvPr id="5" name="Rectangle 4"/>
          <p:cNvSpPr/>
          <p:nvPr/>
        </p:nvSpPr>
        <p:spPr>
          <a:xfrm>
            <a:off x="372140" y="3266660"/>
            <a:ext cx="7315200" cy="1528624"/>
          </a:xfrm>
          <a:prstGeom prst="rect">
            <a:avLst/>
          </a:prstGeom>
        </p:spPr>
        <p:txBody>
          <a:bodyPr>
            <a:spAutoFit/>
          </a:bodyPr>
          <a:lstStyle/>
          <a:p>
            <a:pPr>
              <a:lnSpc>
                <a:spcPts val="2799"/>
              </a:lnSpc>
            </a:pPr>
            <a:r>
              <a:rPr lang="en-US" dirty="0" smtClean="0">
                <a:solidFill>
                  <a:srgbClr val="3C3939"/>
                </a:solidFill>
                <a:latin typeface="Roboto" pitchFamily="34" charset="0"/>
                <a:ea typeface="Roboto" pitchFamily="34" charset="-122"/>
              </a:rPr>
              <a:t>Here we will see how to define ATM transactions as you can see in</a:t>
            </a:r>
          </a:p>
          <a:p>
            <a:pPr>
              <a:lnSpc>
                <a:spcPts val="2799"/>
              </a:lnSpc>
            </a:pPr>
            <a:r>
              <a:rPr lang="en-US" dirty="0" smtClean="0">
                <a:solidFill>
                  <a:srgbClr val="3C3939"/>
                </a:solidFill>
                <a:latin typeface="Roboto" pitchFamily="34" charset="0"/>
                <a:ea typeface="Roboto" pitchFamily="34" charset="-122"/>
              </a:rPr>
              <a:t>The image that I have defined some transaction functions like withdraw cash, cash with receipt, deposit, balance, new pin etc.</a:t>
            </a:r>
          </a:p>
          <a:p>
            <a:pPr>
              <a:lnSpc>
                <a:spcPts val="2799"/>
              </a:lnSpc>
            </a:pPr>
            <a:r>
              <a:rPr lang="en-US" dirty="0" smtClean="0">
                <a:solidFill>
                  <a:srgbClr val="3C3939"/>
                </a:solidFill>
                <a:latin typeface="Roboto" pitchFamily="34" charset="0"/>
                <a:ea typeface="Roboto" pitchFamily="34" charset="-122"/>
              </a:rPr>
              <a:t>b</a:t>
            </a:r>
            <a:r>
              <a:rPr lang="en-US" dirty="0" smtClean="0">
                <a:solidFill>
                  <a:srgbClr val="3C3939"/>
                </a:solidFill>
                <a:latin typeface="Roboto" pitchFamily="34" charset="0"/>
                <a:ea typeface="Roboto" pitchFamily="34" charset="-122"/>
              </a:rPr>
              <a:t>y using “</a:t>
            </a:r>
            <a:r>
              <a:rPr lang="en-US" dirty="0" err="1" smtClean="0">
                <a:solidFill>
                  <a:srgbClr val="3C3939"/>
                </a:solidFill>
                <a:latin typeface="Roboto" pitchFamily="34" charset="0"/>
                <a:ea typeface="Roboto" pitchFamily="34" charset="-122"/>
              </a:rPr>
              <a:t>self.txtReceipt.insert</a:t>
            </a:r>
            <a:r>
              <a:rPr lang="en-US" dirty="0" smtClean="0">
                <a:solidFill>
                  <a:srgbClr val="3C3939"/>
                </a:solidFill>
                <a:latin typeface="Roboto" pitchFamily="34" charset="0"/>
                <a:ea typeface="Roboto" pitchFamily="34" charset="-122"/>
              </a:rPr>
              <a:t>”.</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w="7620">
            <a:solidFill>
              <a:srgbClr val="FFFFFF">
                <a:alpha val="64000"/>
              </a:srgbClr>
            </a:solidFill>
            <a:prstDash val="solid"/>
          </a:ln>
        </p:spPr>
      </p:sp>
      <p:sp>
        <p:nvSpPr>
          <p:cNvPr id="4" name="Text 2"/>
          <p:cNvSpPr/>
          <p:nvPr/>
        </p:nvSpPr>
        <p:spPr>
          <a:xfrm>
            <a:off x="6319599" y="2542937"/>
            <a:ext cx="7477601" cy="1388745"/>
          </a:xfrm>
          <a:prstGeom prst="rect">
            <a:avLst/>
          </a:prstGeom>
          <a:noFill/>
          <a:ln/>
        </p:spPr>
        <p:txBody>
          <a:bodyPr wrap="squar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Conclusion and Future Enhancements</a:t>
            </a:r>
            <a:endParaRPr lang="en-US" sz="4374" dirty="0"/>
          </a:p>
        </p:txBody>
      </p:sp>
      <p:sp>
        <p:nvSpPr>
          <p:cNvPr id="5" name="Text 3"/>
          <p:cNvSpPr/>
          <p:nvPr/>
        </p:nvSpPr>
        <p:spPr>
          <a:xfrm>
            <a:off x="6319599" y="4264938"/>
            <a:ext cx="7477601"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We conclude by summarizing our tutorial on creating an ATM machine with Python and Tkinter and highlighting areas where participants can improve the codebase further. Also, we discuss how to personalize the ATM machine design and other future improvements.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2648</TotalTime>
  <Words>484</Words>
  <Application>Microsoft Office PowerPoint</Application>
  <PresentationFormat>Custom</PresentationFormat>
  <Paragraphs>42</Paragraphs>
  <Slides>9</Slides>
  <Notes>7</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PRO SHAHID YT</cp:lastModifiedBy>
  <cp:revision>10</cp:revision>
  <dcterms:created xsi:type="dcterms:W3CDTF">2023-08-14T04:12:49Z</dcterms:created>
  <dcterms:modified xsi:type="dcterms:W3CDTF">2023-08-16T04:22:46Z</dcterms:modified>
</cp:coreProperties>
</file>